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0" r:id="rId1"/>
  </p:sldMasterIdLst>
  <p:sldIdLst>
    <p:sldId id="590" r:id="rId2"/>
    <p:sldId id="591" r:id="rId3"/>
    <p:sldId id="592" r:id="rId4"/>
    <p:sldId id="593" r:id="rId5"/>
    <p:sldId id="594" r:id="rId6"/>
    <p:sldId id="595" r:id="rId7"/>
    <p:sldId id="596" r:id="rId8"/>
    <p:sldId id="597" r:id="rId9"/>
    <p:sldId id="598" r:id="rId10"/>
    <p:sldId id="599" r:id="rId11"/>
    <p:sldId id="600" r:id="rId12"/>
    <p:sldId id="601" r:id="rId13"/>
    <p:sldId id="602" r:id="rId14"/>
    <p:sldId id="603" r:id="rId15"/>
    <p:sldId id="604" r:id="rId16"/>
    <p:sldId id="605" r:id="rId17"/>
    <p:sldId id="606" r:id="rId18"/>
    <p:sldId id="607" r:id="rId19"/>
    <p:sldId id="608" r:id="rId20"/>
    <p:sldId id="609" r:id="rId21"/>
    <p:sldId id="610" r:id="rId22"/>
    <p:sldId id="61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6" autoAdjust="0"/>
    <p:restoredTop sz="94660"/>
  </p:normalViewPr>
  <p:slideViewPr>
    <p:cSldViewPr snapToGrid="0">
      <p:cViewPr varScale="1">
        <p:scale>
          <a:sx n="82" d="100"/>
          <a:sy n="82" d="100"/>
        </p:scale>
        <p:origin x="-90" y="-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95605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3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70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7041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53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39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69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03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2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86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3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94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9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1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6314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65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35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3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b="1" dirty="0" smtClean="0">
                <a:solidFill>
                  <a:srgbClr val="7030A0"/>
                </a:solidFill>
              </a:rPr>
              <a:t>Gall bladder</a:t>
            </a:r>
            <a:endParaRPr lang="en-AU" sz="40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596" y="2367093"/>
            <a:ext cx="11949404" cy="3424107"/>
          </a:xfrm>
        </p:spPr>
        <p:txBody>
          <a:bodyPr>
            <a:normAutofit lnSpcReduction="10000"/>
          </a:bodyPr>
          <a:lstStyle/>
          <a:p>
            <a:r>
              <a:rPr lang="en-AU" sz="3200" b="1" dirty="0"/>
              <a:t>The gallbladder is a pear-shaped, hollow structure located under the liver and on the right side of the abdomen. Its primary function is to store and concentrate bile, a yellow-brown digestive enzyme produced by the liver. The gallbladder is part of the biliary tract.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643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0941"/>
          </a:xfrm>
        </p:spPr>
        <p:txBody>
          <a:bodyPr/>
          <a:lstStyle/>
          <a:p>
            <a:r>
              <a:rPr lang="en-AU" b="1" dirty="0" smtClean="0">
                <a:solidFill>
                  <a:srgbClr val="7030A0"/>
                </a:solidFill>
              </a:rPr>
              <a:t>CIRRHOSIS- LIVER BIOPSY</a:t>
            </a:r>
            <a:endParaRPr lang="en-AU" b="1" dirty="0">
              <a:solidFill>
                <a:srgbClr val="7030A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61"/>
          <a:stretch/>
        </p:blipFill>
        <p:spPr>
          <a:xfrm>
            <a:off x="989045" y="1775012"/>
            <a:ext cx="4870579" cy="4518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573" y="1775012"/>
            <a:ext cx="4464423" cy="45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b="1" dirty="0" smtClean="0">
                <a:solidFill>
                  <a:srgbClr val="7030A0"/>
                </a:solidFill>
              </a:rPr>
              <a:t>FEMALE GENITAL TRACT</a:t>
            </a:r>
            <a:endParaRPr lang="en-AU" sz="40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b="1" dirty="0" smtClean="0"/>
              <a:t>Uterus</a:t>
            </a:r>
          </a:p>
          <a:p>
            <a:r>
              <a:rPr lang="en-AU" sz="3200" b="1" dirty="0" smtClean="0"/>
              <a:t>Cervix</a:t>
            </a:r>
          </a:p>
          <a:p>
            <a:r>
              <a:rPr lang="en-AU" sz="3200" b="1" dirty="0" smtClean="0"/>
              <a:t>Fallopian tubes</a:t>
            </a:r>
          </a:p>
          <a:p>
            <a:r>
              <a:rPr lang="en-AU" sz="3200" b="1" dirty="0" smtClean="0"/>
              <a:t>ovaries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23867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8" y="713243"/>
            <a:ext cx="7539134" cy="481048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5627688"/>
            <a:ext cx="10363200" cy="1230312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NORMAL</a:t>
            </a:r>
            <a:endParaRPr lang="en-A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475"/>
          <a:stretch/>
        </p:blipFill>
        <p:spPr>
          <a:xfrm>
            <a:off x="2939418" y="298579"/>
            <a:ext cx="6091518" cy="537443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5878286"/>
            <a:ext cx="10363200" cy="802432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NORMAL UTERUS</a:t>
            </a:r>
            <a:endParaRPr lang="en-A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6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b="1" dirty="0" smtClean="0">
                <a:solidFill>
                  <a:schemeClr val="accent1">
                    <a:lumMod val="50000"/>
                  </a:schemeClr>
                </a:solidFill>
              </a:rPr>
              <a:t>FIBROID UTERUS (LEIOMYOMA)</a:t>
            </a:r>
            <a:endParaRPr lang="en-A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168" y="1828800"/>
            <a:ext cx="6270172" cy="46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664186"/>
          </a:xfrm>
        </p:spPr>
        <p:txBody>
          <a:bodyPr>
            <a:normAutofit/>
          </a:bodyPr>
          <a:lstStyle/>
          <a:p>
            <a:r>
              <a:rPr lang="en-AU" sz="4000" b="1" dirty="0" err="1" smtClean="0">
                <a:solidFill>
                  <a:schemeClr val="accent1">
                    <a:lumMod val="50000"/>
                  </a:schemeClr>
                </a:solidFill>
              </a:rPr>
              <a:t>Leiyomyoma</a:t>
            </a:r>
            <a:r>
              <a:rPr lang="en-AU" sz="4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A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1283073"/>
            <a:ext cx="5355772" cy="537443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69547" y="1283072"/>
            <a:ext cx="5503333" cy="53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6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05274"/>
            <a:ext cx="10364451" cy="1455576"/>
          </a:xfrm>
        </p:spPr>
        <p:txBody>
          <a:bodyPr>
            <a:normAutofit/>
          </a:bodyPr>
          <a:lstStyle/>
          <a:p>
            <a:r>
              <a:rPr lang="en-AU" sz="3200" b="1" dirty="0" err="1" smtClean="0">
                <a:solidFill>
                  <a:schemeClr val="accent1">
                    <a:lumMod val="50000"/>
                  </a:schemeClr>
                </a:solidFill>
              </a:rPr>
              <a:t>adenomyosis</a:t>
            </a:r>
            <a:endParaRPr lang="en-A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9" y="1847461"/>
            <a:ext cx="5169159" cy="468396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39447" y="1847461"/>
            <a:ext cx="5038779" cy="46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4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30630"/>
            <a:ext cx="10364451" cy="1530220"/>
          </a:xfrm>
        </p:spPr>
        <p:txBody>
          <a:bodyPr>
            <a:normAutofit/>
          </a:bodyPr>
          <a:lstStyle/>
          <a:p>
            <a:r>
              <a:rPr lang="en-AU" sz="4000" b="1" dirty="0" smtClean="0">
                <a:solidFill>
                  <a:schemeClr val="accent1">
                    <a:lumMod val="50000"/>
                  </a:schemeClr>
                </a:solidFill>
              </a:rPr>
              <a:t>ENDOMETRIAL carcinoma</a:t>
            </a:r>
            <a:endParaRPr lang="en-A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896"/>
          <a:stretch/>
        </p:blipFill>
        <p:spPr>
          <a:xfrm>
            <a:off x="2202024" y="1082351"/>
            <a:ext cx="7277878" cy="524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159" y="1"/>
            <a:ext cx="10681067" cy="1324946"/>
          </a:xfrm>
        </p:spPr>
        <p:txBody>
          <a:bodyPr/>
          <a:lstStyle/>
          <a:p>
            <a:r>
              <a:rPr lang="en-AU" b="1" dirty="0" smtClean="0">
                <a:solidFill>
                  <a:schemeClr val="accent1">
                    <a:lumMod val="50000"/>
                  </a:schemeClr>
                </a:solidFill>
              </a:rPr>
              <a:t> ENDOMETRIAL Carcinoma </a:t>
            </a:r>
            <a:endParaRPr lang="en-A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93"/>
          <a:stretch/>
        </p:blipFill>
        <p:spPr>
          <a:xfrm>
            <a:off x="2425959" y="1324947"/>
            <a:ext cx="7464490" cy="52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b="1" dirty="0" smtClean="0">
                <a:solidFill>
                  <a:schemeClr val="accent1">
                    <a:lumMod val="50000"/>
                  </a:schemeClr>
                </a:solidFill>
              </a:rPr>
              <a:t>CERVIX</a:t>
            </a:r>
            <a:endParaRPr lang="en-A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b="1" dirty="0" smtClean="0"/>
              <a:t>CONE BIOPSY</a:t>
            </a:r>
          </a:p>
          <a:p>
            <a:r>
              <a:rPr lang="en-AU" sz="3200" b="1" dirty="0" smtClean="0"/>
              <a:t>LLETZ</a:t>
            </a:r>
          </a:p>
          <a:p>
            <a:r>
              <a:rPr lang="en-AU" sz="3200" b="1" dirty="0" smtClean="0"/>
              <a:t>SMALL BIOSIES</a:t>
            </a:r>
            <a:endParaRPr lang="en-AU" sz="3200" b="1" dirty="0"/>
          </a:p>
        </p:txBody>
      </p:sp>
    </p:spTree>
    <p:extLst>
      <p:ext uri="{BB962C8B-B14F-4D97-AF65-F5344CB8AC3E}">
        <p14:creationId xmlns:p14="http://schemas.microsoft.com/office/powerpoint/2010/main" val="68245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776" y="800100"/>
            <a:ext cx="4585448" cy="5096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3" r="62742" b="3302"/>
          <a:stretch/>
        </p:blipFill>
        <p:spPr>
          <a:xfrm>
            <a:off x="1008529" y="800100"/>
            <a:ext cx="4384565" cy="509684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6083559"/>
            <a:ext cx="10363200" cy="1306254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rgbClr val="7030A0"/>
                </a:solidFill>
              </a:rPr>
              <a:t>                                NORMAL GALLBLLADER</a:t>
            </a:r>
            <a:endParaRPr lang="en-A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1175657"/>
            <a:ext cx="4699549" cy="5238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660848"/>
          </a:xfrm>
        </p:spPr>
        <p:txBody>
          <a:bodyPr>
            <a:normAutofit/>
          </a:bodyPr>
          <a:lstStyle/>
          <a:p>
            <a:r>
              <a:rPr lang="en-AU" sz="4000" b="1" dirty="0" smtClean="0">
                <a:solidFill>
                  <a:schemeClr val="accent1">
                    <a:lumMod val="50000"/>
                  </a:schemeClr>
                </a:solidFill>
              </a:rPr>
              <a:t>CONE BIOPSY</a:t>
            </a:r>
            <a:endParaRPr lang="en-A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18041" y="1175657"/>
            <a:ext cx="4787823" cy="52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8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175656"/>
          </a:xfrm>
        </p:spPr>
        <p:txBody>
          <a:bodyPr>
            <a:normAutofit/>
          </a:bodyPr>
          <a:lstStyle/>
          <a:p>
            <a:r>
              <a:rPr lang="en-AU" sz="4000" b="1" dirty="0" smtClean="0">
                <a:solidFill>
                  <a:schemeClr val="accent1">
                    <a:lumMod val="50000"/>
                  </a:schemeClr>
                </a:solidFill>
              </a:rPr>
              <a:t>NORMAL CERVIX</a:t>
            </a:r>
            <a:endParaRPr lang="en-A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59837" y="1490977"/>
            <a:ext cx="5001208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106" y="1490977"/>
            <a:ext cx="501581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9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317241"/>
            <a:ext cx="10364451" cy="858416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chemeClr val="accent1">
                    <a:lumMod val="50000"/>
                  </a:schemeClr>
                </a:solidFill>
              </a:rPr>
              <a:t>HIGH GRADE SQUAMOUS INTRAEPITHELIAL LESION HSIL (</a:t>
            </a:r>
            <a:r>
              <a:rPr lang="en-AU" b="1" dirty="0" err="1" smtClean="0">
                <a:solidFill>
                  <a:schemeClr val="accent1">
                    <a:lumMod val="50000"/>
                  </a:schemeClr>
                </a:solidFill>
              </a:rPr>
              <a:t>cin</a:t>
            </a:r>
            <a:r>
              <a:rPr lang="en-AU" b="1" dirty="0" smtClean="0">
                <a:solidFill>
                  <a:schemeClr val="accent1">
                    <a:lumMod val="50000"/>
                  </a:schemeClr>
                </a:solidFill>
              </a:rPr>
              <a:t> 3)</a:t>
            </a:r>
            <a:endParaRPr lang="en-A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411" y="1511560"/>
            <a:ext cx="8266923" cy="48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2" y="914399"/>
            <a:ext cx="4773706" cy="49638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675" y="914399"/>
            <a:ext cx="4615072" cy="496388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0" y="5878513"/>
            <a:ext cx="10363200" cy="820737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rgbClr val="7030A0"/>
                </a:solidFill>
              </a:rPr>
              <a:t>                                       CHOLESTROLOSIS</a:t>
            </a:r>
            <a:endParaRPr lang="en-A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17" y="746449"/>
            <a:ext cx="8061648" cy="50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812" y="646843"/>
            <a:ext cx="4238568" cy="50448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80" y="646842"/>
            <a:ext cx="4707867" cy="504483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5729288"/>
            <a:ext cx="11943184" cy="1128712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rgbClr val="7030A0"/>
                </a:solidFill>
              </a:rPr>
              <a:t>           ACUTE CHOLECYSTITIS               CHRONIC CHOLECYSTITIS</a:t>
            </a:r>
            <a:endParaRPr lang="en-A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361" b="9608"/>
          <a:stretch/>
        </p:blipFill>
        <p:spPr>
          <a:xfrm>
            <a:off x="1852400" y="616096"/>
            <a:ext cx="8803159" cy="526219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5878286"/>
            <a:ext cx="10363200" cy="2014763"/>
          </a:xfrm>
        </p:spPr>
        <p:txBody>
          <a:bodyPr>
            <a:normAutofit/>
          </a:bodyPr>
          <a:lstStyle/>
          <a:p>
            <a:r>
              <a:rPr lang="en-AU" sz="3200" b="1" dirty="0" smtClean="0">
                <a:solidFill>
                  <a:srgbClr val="7030A0"/>
                </a:solidFill>
              </a:rPr>
              <a:t>                                   CHRONIC CHOLECYSTITIS</a:t>
            </a:r>
            <a:endParaRPr lang="en-A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8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354563"/>
            <a:ext cx="10364451" cy="1380931"/>
          </a:xfrm>
        </p:spPr>
        <p:txBody>
          <a:bodyPr>
            <a:normAutofit/>
          </a:bodyPr>
          <a:lstStyle/>
          <a:p>
            <a:r>
              <a:rPr lang="en-AU" sz="4000" b="1" dirty="0" smtClean="0">
                <a:solidFill>
                  <a:srgbClr val="7030A0"/>
                </a:solidFill>
              </a:rPr>
              <a:t>NORMAL LIVER</a:t>
            </a:r>
            <a:endParaRPr lang="en-AU" sz="4000" b="1" dirty="0">
              <a:solidFill>
                <a:srgbClr val="7030A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825" y="1922929"/>
            <a:ext cx="5057681" cy="4383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82" y="1922929"/>
            <a:ext cx="5217459" cy="43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96471"/>
          </a:xfrm>
        </p:spPr>
        <p:txBody>
          <a:bodyPr/>
          <a:lstStyle/>
          <a:p>
            <a:r>
              <a:rPr lang="en-AU" b="1" dirty="0" smtClean="0">
                <a:solidFill>
                  <a:srgbClr val="7030A0"/>
                </a:solidFill>
              </a:rPr>
              <a:t>NORMAL LIVER HISTOLOGY</a:t>
            </a:r>
            <a:endParaRPr lang="en-AU" b="1" dirty="0">
              <a:solidFill>
                <a:srgbClr val="7030A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1978090"/>
            <a:ext cx="4771505" cy="4301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654"/>
          <a:stretch/>
        </p:blipFill>
        <p:spPr>
          <a:xfrm>
            <a:off x="6629399" y="1978090"/>
            <a:ext cx="4708265" cy="428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7638"/>
            <a:ext cx="9906000" cy="1196975"/>
          </a:xfrm>
        </p:spPr>
        <p:txBody>
          <a:bodyPr/>
          <a:lstStyle/>
          <a:p>
            <a:r>
              <a:rPr lang="en-AU" b="1" dirty="0" smtClean="0">
                <a:solidFill>
                  <a:srgbClr val="7030A0"/>
                </a:solidFill>
              </a:rPr>
              <a:t>                   CIRRHOSIS</a:t>
            </a:r>
            <a:endParaRPr lang="en-AU" b="1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615"/>
          <a:stretch/>
        </p:blipFill>
        <p:spPr>
          <a:xfrm>
            <a:off x="6307494" y="1344612"/>
            <a:ext cx="4853564" cy="49755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344612"/>
            <a:ext cx="4507006" cy="497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6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3622</TotalTime>
  <Words>119</Words>
  <Application>Microsoft Office PowerPoint</Application>
  <PresentationFormat>Custom</PresentationFormat>
  <Paragraphs>29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Droplet</vt:lpstr>
      <vt:lpstr>Gall bladder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NORMAL LIVER</vt:lpstr>
      <vt:lpstr>NORMAL LIVER HISTOLOGY</vt:lpstr>
      <vt:lpstr>                   CIRRHOSIS</vt:lpstr>
      <vt:lpstr>CIRRHOSIS- LIVER BIOPSY</vt:lpstr>
      <vt:lpstr>FEMALE GENITAL TRACT</vt:lpstr>
      <vt:lpstr>PowerPoint Presentation</vt:lpstr>
      <vt:lpstr>PowerPoint Presentation</vt:lpstr>
      <vt:lpstr>FIBROID UTERUS (LEIOMYOMA)</vt:lpstr>
      <vt:lpstr>Leiyomyoma </vt:lpstr>
      <vt:lpstr>adenomyosis</vt:lpstr>
      <vt:lpstr>ENDOMETRIAL carcinoma</vt:lpstr>
      <vt:lpstr> ENDOMETRIAL Carcinoma </vt:lpstr>
      <vt:lpstr>CERVIX</vt:lpstr>
      <vt:lpstr>CONE BIOPSY</vt:lpstr>
      <vt:lpstr>NORMAL CERVIX</vt:lpstr>
      <vt:lpstr>HIGH GRADE SQUAMOUS INTRAEPITHELIAL LESION HSIL (cin 3)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TISSUE RECOGNITION: THE BASICS</dc:title>
  <dc:creator>tayiba111@gmail.com</dc:creator>
  <cp:lastModifiedBy>ajtownsend</cp:lastModifiedBy>
  <cp:revision>240</cp:revision>
  <dcterms:created xsi:type="dcterms:W3CDTF">2017-10-24T01:10:54Z</dcterms:created>
  <dcterms:modified xsi:type="dcterms:W3CDTF">2018-02-28T00:52:41Z</dcterms:modified>
</cp:coreProperties>
</file>